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0"/>
  </p:notesMasterIdLst>
  <p:handoutMasterIdLst>
    <p:handoutMasterId r:id="rId21"/>
  </p:handoutMasterIdLst>
  <p:sldIdLst>
    <p:sldId id="447" r:id="rId2"/>
    <p:sldId id="539" r:id="rId3"/>
    <p:sldId id="481" r:id="rId4"/>
    <p:sldId id="542" r:id="rId5"/>
    <p:sldId id="658" r:id="rId6"/>
    <p:sldId id="660" r:id="rId7"/>
    <p:sldId id="661" r:id="rId8"/>
    <p:sldId id="627" r:id="rId9"/>
    <p:sldId id="662" r:id="rId10"/>
    <p:sldId id="541" r:id="rId11"/>
    <p:sldId id="543" r:id="rId12"/>
    <p:sldId id="663" r:id="rId13"/>
    <p:sldId id="634" r:id="rId14"/>
    <p:sldId id="664" r:id="rId15"/>
    <p:sldId id="544" r:id="rId16"/>
    <p:sldId id="614" r:id="rId17"/>
    <p:sldId id="585" r:id="rId18"/>
    <p:sldId id="586" r:id="rId1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4" autoAdjust="0"/>
    <p:restoredTop sz="93460" autoAdjust="0"/>
  </p:normalViewPr>
  <p:slideViewPr>
    <p:cSldViewPr>
      <p:cViewPr varScale="1">
        <p:scale>
          <a:sx n="68" d="100"/>
          <a:sy n="68" d="100"/>
        </p:scale>
        <p:origin x="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>
            <a:extLst>
              <a:ext uri="{FF2B5EF4-FFF2-40B4-BE49-F238E27FC236}">
                <a16:creationId xmlns:a16="http://schemas.microsoft.com/office/drawing/2014/main" id="{873720CF-4F28-4B41-A60A-A9A9ABF597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92" cy="46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35875" name="Rectangle 3">
            <a:extLst>
              <a:ext uri="{FF2B5EF4-FFF2-40B4-BE49-F238E27FC236}">
                <a16:creationId xmlns:a16="http://schemas.microsoft.com/office/drawing/2014/main" id="{83E3842A-F4FC-444E-9923-D4CE3731F2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43" y="0"/>
            <a:ext cx="3077192" cy="46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2E50D96A-2B42-41C0-9F20-EEDB7B74579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497"/>
            <a:ext cx="3077192" cy="46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A08BD7DD-5309-4101-9587-6C5A6C0CF9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43" y="8917497"/>
            <a:ext cx="3077192" cy="46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F66154-3B96-4910-B5DE-00D02D2547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7AAFF49E-53EA-42D7-A0FB-682260B17C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192" cy="46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BEAF8B57-C678-4BAE-822E-F61FE02773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3643" y="0"/>
            <a:ext cx="3077192" cy="46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9EBF37BE-A494-4004-972B-441FA8254CA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2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E0EF39D7-F2CD-427D-A91A-02B418B837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9489"/>
            <a:ext cx="5681980" cy="4225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92A6B6A-7416-4028-9981-3A491F10A81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497"/>
            <a:ext cx="3077192" cy="46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81607" name="Rectangle 7">
            <a:extLst>
              <a:ext uri="{FF2B5EF4-FFF2-40B4-BE49-F238E27FC236}">
                <a16:creationId xmlns:a16="http://schemas.microsoft.com/office/drawing/2014/main" id="{DF8EE14A-B844-4AC9-98F6-73D2599AC6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643" y="8917497"/>
            <a:ext cx="3077192" cy="46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D5C3E8-791A-40B0-91C3-025AAA98954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CF4449-F294-4A83-9F9E-759BE4F09B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BCB60-4B8E-4789-9CB8-FE4CD26AF71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E4E5FF33-D135-4112-A172-3FD67409B9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F7F4A2AC-0358-49B9-AF16-50D3C3921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73ED7C-D4BE-4523-8E21-BC8F062FA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EC74C-B98C-4CC4-B6D3-4C6FC41AC89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3F7DDEAE-101E-4D27-B225-B5195D7ED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971BC13-EE56-471D-BFBF-30E3C20FC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73ED7C-D4BE-4523-8E21-BC8F062FA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EC74C-B98C-4CC4-B6D3-4C6FC41AC89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3F7DDEAE-101E-4D27-B225-B5195D7ED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971BC13-EE56-471D-BFBF-30E3C20FC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77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73ED7C-D4BE-4523-8E21-BC8F062FA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EC74C-B98C-4CC4-B6D3-4C6FC41AC89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3F7DDEAE-101E-4D27-B225-B5195D7ED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971BC13-EE56-471D-BFBF-30E3C20FC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897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73ED7C-D4BE-4523-8E21-BC8F062FA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EC74C-B98C-4CC4-B6D3-4C6FC41AC897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3F7DDEAE-101E-4D27-B225-B5195D7ED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E971BC13-EE56-471D-BFBF-30E3C20FC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18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E387-2DC1-418E-8766-77144209A23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36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BBAC-2A03-43D0-B8B0-C3F5E6D8DED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226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BBAC-2A03-43D0-B8B0-C3F5E6D8DED6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4560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BBAC-2A03-43D0-B8B0-C3F5E6D8DED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717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BBAC-2A03-43D0-B8B0-C3F5E6D8DED6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617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BBBAC-2A03-43D0-B8B0-C3F5E6D8DED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6226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1ADA-09EA-4747-A7DC-0B5073D0D9F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283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C4E96-B9A6-460F-99DA-3E0CD2EA9FB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122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729C-65E7-4D12-AC87-616E48420F6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05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1353-0417-45E7-92F5-F3113B74124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4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A833-2B12-452D-B355-6AB2C9A57D9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9078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887-087A-458F-82D3-29A21E1D251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949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EB782-9A65-4CA4-94DC-E6A20DF7C59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176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BF71-7F74-4C51-8A7C-C68C7822231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12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59F3-AD80-40F6-95C7-B64A3D1F92B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62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3EA-CF1C-458A-879F-343B382ACCC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60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EBBBAC-2A03-43D0-B8B0-C3F5E6D8DED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14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8" name="Picture 276487">
            <a:extLst>
              <a:ext uri="{FF2B5EF4-FFF2-40B4-BE49-F238E27FC236}">
                <a16:creationId xmlns:a16="http://schemas.microsoft.com/office/drawing/2014/main" id="{473BB6C6-E4C5-4444-A0E9-C8B1179237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61" r="31652"/>
          <a:stretch/>
        </p:blipFill>
        <p:spPr>
          <a:xfrm>
            <a:off x="20" y="-1"/>
            <a:ext cx="404620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76482" name="Rectangle 2">
            <a:extLst>
              <a:ext uri="{FF2B5EF4-FFF2-40B4-BE49-F238E27FC236}">
                <a16:creationId xmlns:a16="http://schemas.microsoft.com/office/drawing/2014/main" id="{997B7E4C-A939-463F-89D5-C0D2FF1BBA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67744" y="4223098"/>
            <a:ext cx="5922865" cy="1267237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8000" dirty="0">
                <a:solidFill>
                  <a:srgbClr val="0070C0"/>
                </a:solidFill>
                <a:latin typeface="Playbill" panose="040506030A0602020202" pitchFamily="82" charset="0"/>
              </a:rPr>
              <a:t>The heart of the matter!</a:t>
            </a:r>
          </a:p>
        </p:txBody>
      </p:sp>
      <p:sp>
        <p:nvSpPr>
          <p:cNvPr id="276486" name="WordArt 6">
            <a:extLst>
              <a:ext uri="{FF2B5EF4-FFF2-40B4-BE49-F238E27FC236}">
                <a16:creationId xmlns:a16="http://schemas.microsoft.com/office/drawing/2014/main" id="{4373AFB6-1D8E-4CAD-853E-D8154B2EE8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9592" y="1032433"/>
            <a:ext cx="6480720" cy="21582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GB" sz="3600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Luke 12 v 22-34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WordArt 6">
            <a:extLst>
              <a:ext uri="{FF2B5EF4-FFF2-40B4-BE49-F238E27FC236}">
                <a16:creationId xmlns:a16="http://schemas.microsoft.com/office/drawing/2014/main" id="{BE3FD4F1-790C-4D6E-9F0F-5AAD07EBF5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9592" y="620688"/>
            <a:ext cx="6120680" cy="1438275"/>
          </a:xfrm>
          <a:prstGeom prst="rect">
            <a:avLst/>
          </a:prstGeom>
          <a:ln w="9525">
            <a:noFill/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>
                  <a:solidFill>
                    <a:srgbClr val="000000"/>
                  </a:solidFill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Lessons from nature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3D485-E65B-4475-881B-83227B5B86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648" y="3429000"/>
            <a:ext cx="5112568" cy="1444625"/>
          </a:xfrm>
        </p:spPr>
        <p:txBody>
          <a:bodyPr/>
          <a:lstStyle/>
          <a:p>
            <a:pPr algn="r"/>
            <a:r>
              <a:rPr lang="en-GB" altLang="en-US" sz="8000" dirty="0">
                <a:solidFill>
                  <a:schemeClr val="tx1"/>
                </a:solidFill>
                <a:latin typeface="Playbill" panose="040506030A0602020202" pitchFamily="82" charset="0"/>
              </a:rPr>
              <a:t>Luke 12 v. 24-28</a:t>
            </a:r>
          </a:p>
        </p:txBody>
      </p:sp>
    </p:spTree>
    <p:extLst>
      <p:ext uri="{BB962C8B-B14F-4D97-AF65-F5344CB8AC3E}">
        <p14:creationId xmlns:p14="http://schemas.microsoft.com/office/powerpoint/2010/main" val="74451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7633096" cy="4895850"/>
          </a:xfrm>
        </p:spPr>
        <p:txBody>
          <a:bodyPr>
            <a:normAutofit fontScale="92500"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First, we are back to birds, which don’t sow or reap because God feeds them!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Our value is grounded in what God thinks…</a:t>
            </a:r>
          </a:p>
          <a:p>
            <a:pPr lvl="1"/>
            <a:r>
              <a:rPr lang="en-US" sz="30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And I pray that you, being rooted and established in love, </a:t>
            </a:r>
            <a:r>
              <a:rPr lang="en-US" sz="30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18 </a:t>
            </a:r>
            <a:r>
              <a:rPr lang="en-US" sz="30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may have power, together with all the Lord’s holy people, to grasp how wide and long and high and deep is the love of Christ, </a:t>
            </a:r>
            <a:r>
              <a:rPr lang="en-US" sz="30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19 </a:t>
            </a:r>
            <a:r>
              <a:rPr lang="en-US" sz="30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and to know this love that surpasses knowledge—that you may be filled to the measure of all the fullness of God. </a:t>
            </a:r>
            <a:r>
              <a:rPr lang="en-GB" altLang="en-US" sz="3000" dirty="0">
                <a:solidFill>
                  <a:schemeClr val="tx1"/>
                </a:solidFill>
                <a:latin typeface="Arial Narrow" panose="020B0606020202030204" pitchFamily="34" charset="0"/>
              </a:rPr>
              <a:t>(Eph 3:17-19)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altLang="en-US" sz="3200" dirty="0">
              <a:latin typeface="Calibri" panose="020F0502020204030204" pitchFamily="34" charset="0"/>
            </a:endParaRPr>
          </a:p>
          <a:p>
            <a:pPr lvl="1"/>
            <a:endParaRPr lang="en-GB" altLang="en-US" sz="3000" dirty="0">
              <a:latin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25CE15D-B47E-4B88-B6A9-5380EDFD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344816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Lessons from nature</a:t>
            </a:r>
          </a:p>
        </p:txBody>
      </p:sp>
    </p:spTree>
    <p:extLst>
      <p:ext uri="{BB962C8B-B14F-4D97-AF65-F5344CB8AC3E}">
        <p14:creationId xmlns:p14="http://schemas.microsoft.com/office/powerpoint/2010/main" val="39913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7633096" cy="489585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First, we are back to birds, which don’t sow or reap because God feeds them!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Our value is grounded in what God thinks…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Second, wild flowers, which don’t spin or weave because God clothes them!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Even Solomon is no match…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altLang="en-US" sz="3200" dirty="0">
              <a:latin typeface="Calibri" panose="020F0502020204030204" pitchFamily="34" charset="0"/>
            </a:endParaRPr>
          </a:p>
          <a:p>
            <a:pPr lvl="1"/>
            <a:endParaRPr lang="en-GB" altLang="en-US" sz="3000" dirty="0">
              <a:latin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25CE15D-B47E-4B88-B6A9-5380EDFD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344816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Lessons from nature</a:t>
            </a:r>
          </a:p>
        </p:txBody>
      </p:sp>
    </p:spTree>
    <p:extLst>
      <p:ext uri="{BB962C8B-B14F-4D97-AF65-F5344CB8AC3E}">
        <p14:creationId xmlns:p14="http://schemas.microsoft.com/office/powerpoint/2010/main" val="140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7633096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9 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When the queen of Sheba heard of Solomon’s fame, she came to Jerusalem to test him with hard questions... 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Solomon answered all her questions; nothing was too hard for him to explain to her. 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3 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When the queen of Sheba saw the wisdom of Solomon, as well as the palace he had built, 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4 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the food on his table,… the attending servants in their robes, the cupbearers in their robes and the burnt offerings he made at the temple of the </a:t>
            </a:r>
            <a:r>
              <a:rPr lang="en-US" sz="2800" b="0" i="1" cap="small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she was overwhelmed.</a:t>
            </a:r>
          </a:p>
          <a:p>
            <a:pPr marL="0" indent="0" algn="ctr">
              <a:buNone/>
            </a:pPr>
            <a:r>
              <a:rPr lang="en-US" sz="2800" i="1" dirty="0">
                <a:solidFill>
                  <a:srgbClr val="000000"/>
                </a:solidFill>
                <a:latin typeface="Arial Narrow" panose="020B0606020202030204" pitchFamily="34" charset="0"/>
              </a:rPr>
              <a:t>(</a:t>
            </a:r>
            <a:r>
              <a:rPr lang="en-GB" alt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2 Chronicles 9</a:t>
            </a:r>
            <a:r>
              <a:rPr lang="en-US" altLang="en-US" sz="2800" i="1" dirty="0">
                <a:solidFill>
                  <a:srgbClr val="000000"/>
                </a:solidFill>
                <a:latin typeface="Arial Narrow" panose="020B0606020202030204" pitchFamily="34" charset="0"/>
              </a:rPr>
              <a:t>)</a:t>
            </a:r>
            <a:endParaRPr lang="en-US" sz="2800" b="0" i="1" dirty="0">
              <a:solidFill>
                <a:srgbClr val="000000"/>
              </a:solidFill>
              <a:effectLst/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GB" altLang="en-US" sz="2400" i="1" dirty="0">
              <a:latin typeface="Arial Narrow" panose="020B0606020202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25CE15D-B47E-4B88-B6A9-5380EDFD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344816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Lessons from nature</a:t>
            </a:r>
          </a:p>
        </p:txBody>
      </p:sp>
    </p:spTree>
    <p:extLst>
      <p:ext uri="{BB962C8B-B14F-4D97-AF65-F5344CB8AC3E}">
        <p14:creationId xmlns:p14="http://schemas.microsoft.com/office/powerpoint/2010/main" val="369925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7633096" cy="489585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First, we are back to birds, which don’t sow or reap because God feeds them!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Our value is grounded in what God thinks.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Second, wild flowers, which don’t spin or weave because God clothes them!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Our wardrobes are always in the hands of a loving God.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altLang="en-US" sz="3200" dirty="0">
              <a:latin typeface="Calibri" panose="020F0502020204030204" pitchFamily="34" charset="0"/>
            </a:endParaRPr>
          </a:p>
          <a:p>
            <a:pPr lvl="1"/>
            <a:endParaRPr lang="en-GB" altLang="en-US" sz="3000" dirty="0">
              <a:latin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25CE15D-B47E-4B88-B6A9-5380EDFD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344816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Lessons from nature</a:t>
            </a:r>
          </a:p>
        </p:txBody>
      </p:sp>
    </p:spTree>
    <p:extLst>
      <p:ext uri="{BB962C8B-B14F-4D97-AF65-F5344CB8AC3E}">
        <p14:creationId xmlns:p14="http://schemas.microsoft.com/office/powerpoint/2010/main" val="31782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WordArt 6">
            <a:extLst>
              <a:ext uri="{FF2B5EF4-FFF2-40B4-BE49-F238E27FC236}">
                <a16:creationId xmlns:a16="http://schemas.microsoft.com/office/drawing/2014/main" id="{BE3FD4F1-790C-4D6E-9F0F-5AAD07EBF5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9592" y="620688"/>
            <a:ext cx="6120680" cy="1438275"/>
          </a:xfrm>
          <a:prstGeom prst="rect">
            <a:avLst/>
          </a:prstGeom>
          <a:ln w="9525">
            <a:noFill/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>
                  <a:solidFill>
                    <a:srgbClr val="000000"/>
                  </a:solidFill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Heart of the Matter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3D485-E65B-4475-881B-83227B5B86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91681" y="3429000"/>
            <a:ext cx="5760638" cy="1444625"/>
          </a:xfrm>
        </p:spPr>
        <p:txBody>
          <a:bodyPr/>
          <a:lstStyle/>
          <a:p>
            <a:pPr algn="r"/>
            <a:r>
              <a:rPr lang="en-GB" altLang="en-US" sz="8000" dirty="0">
                <a:solidFill>
                  <a:schemeClr val="tx1"/>
                </a:solidFill>
                <a:latin typeface="Playbill" panose="040506030A0602020202" pitchFamily="82" charset="0"/>
              </a:rPr>
              <a:t>Luke 12 v. 29 - 34</a:t>
            </a:r>
          </a:p>
        </p:txBody>
      </p:sp>
    </p:spTree>
    <p:extLst>
      <p:ext uri="{BB962C8B-B14F-4D97-AF65-F5344CB8AC3E}">
        <p14:creationId xmlns:p14="http://schemas.microsoft.com/office/powerpoint/2010/main" val="3495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7758" y="1484784"/>
            <a:ext cx="8052674" cy="504056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The headline here is, “where are our hearts?”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“…do not set your heart on…”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Be very different from unbelievers.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Trust God who knows we need these things.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His kingdom – that’s our power.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The sting in the tail – sell up!</a:t>
            </a:r>
          </a:p>
          <a:p>
            <a:r>
              <a:rPr lang="en-GB" altLang="en-US" sz="3200" i="1" dirty="0">
                <a:solidFill>
                  <a:schemeClr val="tx1"/>
                </a:solidFill>
                <a:latin typeface="Arial Narrow" panose="020B0606020202030204" pitchFamily="34" charset="0"/>
              </a:rPr>
              <a:t>‘For where your treasure is, there your heart will be also.’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25CE15D-B47E-4B88-B6A9-5380EDFD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7758" y="404664"/>
            <a:ext cx="6696992" cy="823912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Heart of the matter</a:t>
            </a:r>
          </a:p>
        </p:txBody>
      </p:sp>
    </p:spTree>
    <p:extLst>
      <p:ext uri="{BB962C8B-B14F-4D97-AF65-F5344CB8AC3E}">
        <p14:creationId xmlns:p14="http://schemas.microsoft.com/office/powerpoint/2010/main" val="14477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WordArt 6">
            <a:extLst>
              <a:ext uri="{FF2B5EF4-FFF2-40B4-BE49-F238E27FC236}">
                <a16:creationId xmlns:a16="http://schemas.microsoft.com/office/drawing/2014/main" id="{BE3FD4F1-790C-4D6E-9F0F-5AAD07EBF5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9592" y="620688"/>
            <a:ext cx="6120680" cy="1438275"/>
          </a:xfrm>
          <a:prstGeom prst="rect">
            <a:avLst/>
          </a:prstGeom>
          <a:ln w="9525">
            <a:noFill/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>
                  <a:solidFill>
                    <a:srgbClr val="000000"/>
                  </a:solidFill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Application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3D485-E65B-4475-881B-83227B5B86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640" y="3429000"/>
            <a:ext cx="5256584" cy="1444625"/>
          </a:xfrm>
        </p:spPr>
        <p:txBody>
          <a:bodyPr/>
          <a:lstStyle/>
          <a:p>
            <a:pPr algn="r"/>
            <a:r>
              <a:rPr lang="en-GB" altLang="en-US" sz="8000" dirty="0">
                <a:solidFill>
                  <a:schemeClr val="tx1"/>
                </a:solidFill>
                <a:latin typeface="Playbill" panose="040506030A0602020202" pitchFamily="82" charset="0"/>
              </a:rPr>
              <a:t>Luke 12 v. 22-34</a:t>
            </a:r>
          </a:p>
        </p:txBody>
      </p:sp>
    </p:spTree>
    <p:extLst>
      <p:ext uri="{BB962C8B-B14F-4D97-AF65-F5344CB8AC3E}">
        <p14:creationId xmlns:p14="http://schemas.microsoft.com/office/powerpoint/2010/main" val="3563656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065144" cy="489585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latin typeface="Calibri" panose="020F0502020204030204" pitchFamily="34" charset="0"/>
              </a:rPr>
              <a:t>Overcoming worry requires:</a:t>
            </a:r>
          </a:p>
          <a:p>
            <a:pPr lvl="1"/>
            <a:r>
              <a:rPr lang="en-GB" altLang="en-US" sz="3000" dirty="0">
                <a:latin typeface="Calibri" panose="020F0502020204030204" pitchFamily="34" charset="0"/>
              </a:rPr>
              <a:t>A simple trust in God.</a:t>
            </a:r>
          </a:p>
          <a:p>
            <a:pPr lvl="1"/>
            <a:r>
              <a:rPr lang="en-GB" altLang="en-US" sz="3000" dirty="0">
                <a:latin typeface="Calibri" panose="020F0502020204030204" pitchFamily="34" charset="0"/>
              </a:rPr>
              <a:t>A right perspective on problems. </a:t>
            </a:r>
          </a:p>
          <a:p>
            <a:pPr lvl="1"/>
            <a:r>
              <a:rPr lang="en-GB" altLang="en-US" sz="3000" dirty="0">
                <a:latin typeface="Calibri" panose="020F0502020204030204" pitchFamily="34" charset="0"/>
              </a:rPr>
              <a:t>Support from others.</a:t>
            </a:r>
          </a:p>
          <a:p>
            <a:pPr lvl="1"/>
            <a:r>
              <a:rPr lang="en-GB" altLang="en-US" sz="3000" dirty="0">
                <a:latin typeface="Calibri" panose="020F0502020204030204" pitchFamily="34" charset="0"/>
              </a:rPr>
              <a:t>A notepad!</a:t>
            </a:r>
          </a:p>
          <a:p>
            <a:r>
              <a:rPr lang="en-US" sz="32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12 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Be joyful in hope, patient in affliction, faithful in prayer. </a:t>
            </a:r>
            <a:r>
              <a:rPr lang="en-US" sz="3200" b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(Rom 12:12)</a:t>
            </a:r>
          </a:p>
          <a:p>
            <a:pPr marL="0" indent="0">
              <a:buNone/>
            </a:pPr>
            <a:endParaRPr lang="en-GB" altLang="en-US" sz="3200" dirty="0">
              <a:latin typeface="Calibri" panose="020F0502020204030204" pitchFamily="34" charset="0"/>
            </a:endParaRPr>
          </a:p>
          <a:p>
            <a:pPr lvl="1"/>
            <a:endParaRPr lang="en-GB" altLang="en-US" sz="3000" dirty="0">
              <a:latin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25CE15D-B47E-4B88-B6A9-5380EDFDB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5904656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5003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2" y="404664"/>
            <a:ext cx="5184378" cy="823912"/>
          </a:xfrm>
        </p:spPr>
        <p:txBody>
          <a:bodyPr/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Introduction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313" y="1556243"/>
            <a:ext cx="7633096" cy="489585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Repetition in the Bible is for a purpose!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Jesus’ care for his closest friends – disciples, followers of Jesus. 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We will look at:</a:t>
            </a:r>
          </a:p>
          <a:p>
            <a:pPr lvl="1"/>
            <a:r>
              <a:rPr lang="en-GB" alt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The call to not worry;</a:t>
            </a:r>
          </a:p>
          <a:p>
            <a:pPr lvl="1"/>
            <a:r>
              <a:rPr lang="en-GB" alt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The lessons of nature; and</a:t>
            </a:r>
          </a:p>
          <a:p>
            <a:pPr lvl="1"/>
            <a:r>
              <a:rPr lang="en-GB" altLang="en-US" sz="3000" dirty="0">
                <a:solidFill>
                  <a:schemeClr val="tx1"/>
                </a:solidFill>
                <a:latin typeface="Calibri" panose="020F0502020204030204" pitchFamily="34" charset="0"/>
              </a:rPr>
              <a:t>The heart of the matter.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5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WordArt 6">
            <a:extLst>
              <a:ext uri="{FF2B5EF4-FFF2-40B4-BE49-F238E27FC236}">
                <a16:creationId xmlns:a16="http://schemas.microsoft.com/office/drawing/2014/main" id="{BE3FD4F1-790C-4D6E-9F0F-5AAD07EBF5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99592" y="620688"/>
            <a:ext cx="6120680" cy="1438275"/>
          </a:xfrm>
          <a:prstGeom prst="rect">
            <a:avLst/>
          </a:prstGeom>
          <a:ln w="9525">
            <a:noFill/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>
                  <a:solidFill>
                    <a:srgbClr val="000000"/>
                  </a:solidFill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We’re not to worry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23D485-E65B-4475-881B-83227B5B86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91680" y="3444844"/>
            <a:ext cx="5760640" cy="1444625"/>
          </a:xfrm>
        </p:spPr>
        <p:txBody>
          <a:bodyPr/>
          <a:lstStyle/>
          <a:p>
            <a:pPr algn="r"/>
            <a:r>
              <a:rPr lang="en-GB" altLang="en-US" sz="8000" dirty="0">
                <a:solidFill>
                  <a:schemeClr val="tx1"/>
                </a:solidFill>
                <a:latin typeface="Playbill" panose="040506030A0602020202" pitchFamily="82" charset="0"/>
              </a:rPr>
              <a:t>Luke 12 v. 22 - 23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6624934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We’re not to worry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7633096" cy="5255295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“Therefore” and “I tell you”.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 God who speaks to us.</a:t>
            </a:r>
          </a:p>
          <a:p>
            <a:pPr lvl="1"/>
            <a:r>
              <a:rPr lang="en-US" sz="3200" b="1" i="1" baseline="3000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8 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Then the man and his wife heard the </a:t>
            </a:r>
            <a:r>
              <a:rPr lang="en-US" sz="3200" b="0" i="1" cap="small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 God as he was walking in the garden in the cool of the day, and they hid from the </a:t>
            </a:r>
            <a:r>
              <a:rPr lang="en-US" sz="3200" b="0" i="1" cap="small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 God among the trees of the garden. </a:t>
            </a:r>
            <a:r>
              <a:rPr lang="en-US" sz="3200" b="1" i="1" baseline="3000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9 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But the </a:t>
            </a:r>
            <a:r>
              <a:rPr lang="en-US" sz="3200" b="0" i="1" cap="small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Lord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 God called to the man, “Where are you?” (Gen 3:8-9)</a:t>
            </a:r>
            <a:endParaRPr lang="en-GB" altLang="en-US" sz="3200" i="1" dirty="0">
              <a:solidFill>
                <a:schemeClr val="tx1"/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alt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6624934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We’re not to worry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7633096" cy="5255295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“Therefore” and “I tell you”.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 God who speaks to us.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In the past God spoke to our ancestors through the prophets at many times and in various ways, </a:t>
            </a:r>
            <a:r>
              <a:rPr lang="en-US" sz="32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2 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but in these last days he has spoken to us by his Son, whom he appointed heir of all things, and through whom also he made the universe. (Heb 1:1-2)</a:t>
            </a:r>
          </a:p>
          <a:p>
            <a:pPr marL="457200" lvl="1" indent="0">
              <a:buNone/>
            </a:pPr>
            <a:endParaRPr lang="en-GB" altLang="en-US" sz="3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6624934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We’re not to worry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7633096" cy="5255295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“Therefore” and “I tell you”.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 God who speaks to us.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is more important than food, and the soul inhabited body is more important than clothes.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not the need for food and clothes that is the issue, but getting the right perspective and putting God first.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7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6624934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We’re not to worry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7633096" cy="5255295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“Therefore” and “I tell you”.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 God who speaks to us.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is more important than food, and clothes.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the right perspective and put God first, because he provides,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6624934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We’re not to worry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7633096" cy="52552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10 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 rejoiced greatly in the Lord that at last you renewed your concern for me. Indeed, you were concerned, but you had no opportunity to show it. 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11 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 am not saying this because I am in need, for I have learned to be content whatever the circumstances. 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12 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 know what it is to be in need, and I know what it is to have plenty. I have learned the secret of being content in any and every situation, whether well fed or hungry, whether living in plenty or in want. 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13 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I can do all this through him who gives me strength…</a:t>
            </a: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19 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And my God will meet all your needs according to the riches of his glory 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317219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254F59A-DF96-4623-A3D3-E3280721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6624934" cy="823912"/>
          </a:xfrm>
        </p:spPr>
        <p:txBody>
          <a:bodyPr>
            <a:normAutofit/>
          </a:bodyPr>
          <a:lstStyle/>
          <a:p>
            <a:pPr algn="ctr"/>
            <a:r>
              <a:rPr lang="en-GB" altLang="en-US" sz="4800" dirty="0">
                <a:ln>
                  <a:solidFill>
                    <a:srgbClr val="000000"/>
                  </a:solidFill>
                </a:ln>
                <a:latin typeface="Stencil" panose="040409050D0802020404" pitchFamily="82" charset="0"/>
              </a:rPr>
              <a:t>We’re not to worry</a:t>
            </a:r>
          </a:p>
        </p:txBody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BC1AE589-D1EA-4240-BA53-A0FFEBCB34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7633096" cy="5255295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“Therefore” and “I tell you”.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have a God who speaks to us.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is more important than food, and clothes.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the right perspective and put God first, because he provides.</a:t>
            </a:r>
          </a:p>
          <a:p>
            <a:r>
              <a:rPr lang="en-GB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Worry hurts!</a:t>
            </a: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978</Words>
  <Application>Microsoft Office PowerPoint</Application>
  <PresentationFormat>On-screen Show (4:3)</PresentationFormat>
  <Paragraphs>85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Black</vt:lpstr>
      <vt:lpstr>Arial Narrow</vt:lpstr>
      <vt:lpstr>Calibri</vt:lpstr>
      <vt:lpstr>Impact</vt:lpstr>
      <vt:lpstr>Playbill</vt:lpstr>
      <vt:lpstr>Stencil</vt:lpstr>
      <vt:lpstr>Trebuchet MS</vt:lpstr>
      <vt:lpstr>Wingdings 3</vt:lpstr>
      <vt:lpstr>Facet</vt:lpstr>
      <vt:lpstr>The heart of the matter!</vt:lpstr>
      <vt:lpstr>Introduction</vt:lpstr>
      <vt:lpstr>Luke 12 v. 22 - 23</vt:lpstr>
      <vt:lpstr>We’re not to worry</vt:lpstr>
      <vt:lpstr>We’re not to worry</vt:lpstr>
      <vt:lpstr>We’re not to worry</vt:lpstr>
      <vt:lpstr>We’re not to worry</vt:lpstr>
      <vt:lpstr>We’re not to worry</vt:lpstr>
      <vt:lpstr>We’re not to worry</vt:lpstr>
      <vt:lpstr>Luke 12 v. 24-28</vt:lpstr>
      <vt:lpstr>Lessons from nature</vt:lpstr>
      <vt:lpstr>Lessons from nature</vt:lpstr>
      <vt:lpstr>Lessons from nature</vt:lpstr>
      <vt:lpstr>Lessons from nature</vt:lpstr>
      <vt:lpstr>Luke 12 v. 29 - 34</vt:lpstr>
      <vt:lpstr>Heart of the matter</vt:lpstr>
      <vt:lpstr>Luke 12 v. 22-34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wise, not afraid</dc:title>
  <dc:creator>Nigel Hoad</dc:creator>
  <cp:lastModifiedBy>Josh Tanton</cp:lastModifiedBy>
  <cp:revision>177</cp:revision>
  <cp:lastPrinted>2021-01-07T09:20:55Z</cp:lastPrinted>
  <dcterms:created xsi:type="dcterms:W3CDTF">2020-12-21T12:45:09Z</dcterms:created>
  <dcterms:modified xsi:type="dcterms:W3CDTF">2021-04-11T10:37:36Z</dcterms:modified>
</cp:coreProperties>
</file>